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57" r:id="rId2"/>
    <p:sldId id="258" r:id="rId3"/>
    <p:sldId id="313" r:id="rId4"/>
    <p:sldId id="311" r:id="rId5"/>
    <p:sldId id="318" r:id="rId6"/>
    <p:sldId id="314" r:id="rId7"/>
    <p:sldId id="319" r:id="rId8"/>
    <p:sldId id="292" r:id="rId9"/>
    <p:sldId id="266" r:id="rId10"/>
    <p:sldId id="315" r:id="rId11"/>
    <p:sldId id="294" r:id="rId12"/>
    <p:sldId id="293" r:id="rId13"/>
    <p:sldId id="321" r:id="rId14"/>
    <p:sldId id="322" r:id="rId15"/>
    <p:sldId id="323" r:id="rId16"/>
    <p:sldId id="297" r:id="rId17"/>
    <p:sldId id="295" r:id="rId18"/>
    <p:sldId id="303" r:id="rId19"/>
    <p:sldId id="305" r:id="rId20"/>
    <p:sldId id="306" r:id="rId21"/>
    <p:sldId id="30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9B81-BCB2-4B40-B107-2AFE39BB41FD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B27F-BA6A-4D6B-BC15-78461D6542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06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92B3-F5EF-4640-BF9B-B61946578720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4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F6568-1B79-4723-850D-C62CFD5229DC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31D2-3C7B-47E5-A110-FA49DE0526E5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8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4DDA-0481-40C3-A8DC-DA80A96D9229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425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CFB1-48D7-4BFE-A9AF-CB22B918E7C0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7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139F-BB1B-415F-80A2-258634E41BED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73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D431-9BAB-4B2C-8745-0132C3E2850E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3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C29A-6323-4F8A-ABF2-B622F7A8C79A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7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1D009-2732-442B-BB0C-4AEEC6462B1C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85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612871-B71C-44CD-BCD9-5A18E70DD12E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72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9B5F-8611-43CF-9D29-91869BD28FA6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15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DDC8B04-E4B1-4135-B415-4D59FFEC47C3}" type="datetime1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5B9F0D-3A1A-4850-A36F-E3B63A7CC30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32.png"/><Relationship Id="rId10" Type="http://schemas.openxmlformats.org/officeDocument/2006/relationships/image" Target="../media/image170.png"/><Relationship Id="rId4" Type="http://schemas.openxmlformats.org/officeDocument/2006/relationships/image" Target="../media/image31.png"/><Relationship Id="rId9" Type="http://schemas.openxmlformats.org/officeDocument/2006/relationships/image" Target="../media/image160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3FD0CE-29E2-4F39-AA4A-162E11B39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Dual Contrastive Transformer for Hierarchical Preference Modeling in Sequential Recommendation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ACFD6DF-A04E-4C43-A900-9438FC719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Source   : SIGIR '23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Speaker : yang-YI,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LIN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Advisor  : Jia-Ling, Koh</a:t>
            </a:r>
          </a:p>
          <a:p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Date       : 2023/08/22</a:t>
            </a: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033BDC-F0D2-4F65-B596-1C28B608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91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7379" y="1845734"/>
            <a:ext cx="10637241" cy="4429231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Embedding Layers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637241" cy="412586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item ID embedding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category type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zh-TW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、</m:t>
                    </m:r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relation ID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 the classical </a:t>
                </a:r>
                <a:r>
                  <a:rPr lang="en-US" altLang="zh-TW" sz="2400" dirty="0" err="1">
                    <a:solidFill>
                      <a:schemeClr val="accent1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TransE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method to pre-train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400" dirty="0" err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haed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, relation, tail)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x n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loss function of </a:t>
                </a:r>
                <a:r>
                  <a:rPr lang="en-US" altLang="zh-TW" sz="2400" dirty="0" err="1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TransE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𝑓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(·)</a:t>
                </a:r>
                <a:r>
                  <a:rPr lang="zh-TW" altLang="en-US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637241" cy="4125861"/>
              </a:xfrm>
              <a:blipFill>
                <a:blip r:embed="rId2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10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98599FC-29E2-4794-8DD3-0EE6D4EBE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29" y="3699468"/>
            <a:ext cx="3116779" cy="272718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128FD00-3E12-427E-AB47-07B0BBF35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72" y="2451413"/>
            <a:ext cx="4092798" cy="67551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E0715CD-F2B8-4A8E-8B76-753634FE3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593" y="3311744"/>
            <a:ext cx="2071977" cy="162423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5B5574A-4003-4A11-96DC-78AEB84A6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487" y="5311909"/>
            <a:ext cx="3725971" cy="417612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FB48496-3982-4A87-B39A-DFA81A7181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486" y="5709122"/>
            <a:ext cx="3725971" cy="42315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A0069979-F649-4A40-8A8C-0B73FA813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6353" y="4083430"/>
            <a:ext cx="431742" cy="70056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ACCA01AD-7F7C-4B74-AF86-9B170C299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3594" y="4783993"/>
            <a:ext cx="431742" cy="700563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FD81AFFD-EA88-4764-B2D1-8B484ACDE6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529" y="4083430"/>
            <a:ext cx="276264" cy="295316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1A491CCE-4647-4B17-AB73-ED0105A4E4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5906" y="4231088"/>
            <a:ext cx="276264" cy="295316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0A1455B6-40FC-425C-8DEF-F210E473EE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1989" y="4092488"/>
            <a:ext cx="431742" cy="660830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4A6D9D24-F583-40D3-9BB5-D5896B2F50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5901" y="5311909"/>
            <a:ext cx="431742" cy="66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9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3472887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Dual Transformer Module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input 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category type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、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item ID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軟正黑體" panose="020B0604030504040204" pitchFamily="34" charset="-12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zh-TW" altLang="en-US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 </a:t>
                </a:r>
                <a:r>
                  <a:rPr lang="en-US" altLang="zh-TW" sz="2200" dirty="0">
                    <a:solidFill>
                      <a:schemeClr val="accent1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multi-head self-attention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and </a:t>
                </a:r>
                <a:r>
                  <a:rPr lang="en-US" altLang="zh-TW" sz="2200" dirty="0">
                    <a:solidFill>
                      <a:schemeClr val="accent1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average pooling operation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output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：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9260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user category-level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TW" altLang="en-US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、</a:t>
                </a: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292608" lvl="1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user item-level historical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03941"/>
              </a:xfrm>
              <a:blipFill>
                <a:blip r:embed="rId2"/>
                <a:stretch>
                  <a:fillRect l="-15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89712F0-1393-4737-800C-0541520C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11</a:t>
            </a:fld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F8A2022-9C18-4D2A-AE0B-D7B0FB92129E}"/>
              </a:ext>
            </a:extLst>
          </p:cNvPr>
          <p:cNvGrpSpPr/>
          <p:nvPr/>
        </p:nvGrpSpPr>
        <p:grpSpPr>
          <a:xfrm>
            <a:off x="7153835" y="3200400"/>
            <a:ext cx="4751294" cy="2635624"/>
            <a:chOff x="7026173" y="3175578"/>
            <a:chExt cx="4878956" cy="2660446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FFC63A7-414D-4AA0-94CB-2EE9FA5CB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6173" y="3175578"/>
              <a:ext cx="4807710" cy="2660446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9AEC225-040D-4717-B25A-BE118A881806}"/>
                </a:ext>
              </a:extLst>
            </p:cNvPr>
            <p:cNvSpPr/>
            <p:nvPr/>
          </p:nvSpPr>
          <p:spPr>
            <a:xfrm>
              <a:off x="11734521" y="3175578"/>
              <a:ext cx="170608" cy="329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704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267593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Semantics-enhanced Context Embedding Learning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enhance the connection between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history items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and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target item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consider </a:t>
            </a:r>
            <a:r>
              <a:rPr lang="en-US" altLang="zh-TW" sz="2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relationships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and </a:t>
            </a:r>
            <a:r>
              <a:rPr lang="en-US" altLang="zh-TW" sz="24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time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12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87CAD55-68D5-485A-B7A6-AA4AC123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136" y="2503979"/>
            <a:ext cx="3429664" cy="42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9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267593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Relation Graph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 relations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also buy(co-purchased)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also view(co-clicked)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same brand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same category with similar price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13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87CAD55-68D5-485A-B7A6-AA4AC1235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80"/>
          <a:stretch/>
        </p:blipFill>
        <p:spPr>
          <a:xfrm>
            <a:off x="4454068" y="3675481"/>
            <a:ext cx="6542729" cy="25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2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267593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Temporal Kernel Function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complementary relations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also buy(co-purchased)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same brand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substitute relations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also view(co-clicked)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same category with similar price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14</a:t>
            </a:fld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998EF5D-BD99-427D-A1A7-D58D6B00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24" y="2999488"/>
            <a:ext cx="6592220" cy="43821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658E7EE-BA61-4CC4-B426-E40A70E13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59" y="5305394"/>
            <a:ext cx="5591955" cy="46679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7E4BE0B-956E-4E2F-89D2-0F252B99C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859" y="5801937"/>
            <a:ext cx="5458587" cy="44773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ECC7B8A4-2C8D-4AA1-A434-9D38DB4FB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344" y="1849087"/>
            <a:ext cx="1071563" cy="10715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7C9CAEC1-337D-45DF-80C1-EC3639535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6966" y="1849087"/>
            <a:ext cx="1071563" cy="10715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036BBEE-75F7-49DD-A046-5E8F963378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5448" y="4047703"/>
            <a:ext cx="3675557" cy="2341369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FED3DAA7-9443-41E3-88E8-BD9AEF0D6174}"/>
              </a:ext>
            </a:extLst>
          </p:cNvPr>
          <p:cNvSpPr txBox="1"/>
          <p:nvPr/>
        </p:nvSpPr>
        <p:spPr>
          <a:xfrm>
            <a:off x="9379009" y="3792324"/>
            <a:ext cx="205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Normal distribution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609BE0-1B67-4414-A64E-BC85674E97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8359"/>
          <a:stretch/>
        </p:blipFill>
        <p:spPr>
          <a:xfrm>
            <a:off x="8999886" y="4697506"/>
            <a:ext cx="2481287" cy="2112166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8609BE0-1B67-4414-A64E-BC85674E97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3800"/>
          <a:stretch/>
        </p:blipFill>
        <p:spPr>
          <a:xfrm>
            <a:off x="8886922" y="1913201"/>
            <a:ext cx="2565502" cy="241516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6728990-3DC0-4C72-99E6-F9396AAA1D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1095" y="203176"/>
            <a:ext cx="7020905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771787" y="1845733"/>
            <a:ext cx="10637241" cy="2675932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Temporal Kernel Function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10700273" cy="44039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history item has explicit relation with target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( )=1,</m:t>
                    </m:r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						   otherwise,</a:t>
                </a:r>
                <a:r>
                  <a:rPr lang="en-US" altLang="zh-TW" sz="2400" dirty="0">
                    <a:solidFill>
                      <a:schemeClr val="tx1"/>
                    </a:solidFill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( )=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10700273" cy="4403941"/>
              </a:xfrm>
              <a:blipFill>
                <a:blip r:embed="rId2"/>
                <a:stretch>
                  <a:fillRect l="-1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F4F6FC6F-288B-4D5B-93AF-28128A13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7B6748EE-3E78-488B-8A6A-A525CF7DF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60"/>
          <a:stretch/>
        </p:blipFill>
        <p:spPr>
          <a:xfrm>
            <a:off x="1365581" y="4208182"/>
            <a:ext cx="4509607" cy="990738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94B69DE4-E712-4FCF-BBE3-4738BE0B9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581" y="3123338"/>
            <a:ext cx="4595947" cy="74719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E38E1B31-3AEE-4292-BC74-4B95E3782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799" y="5252006"/>
            <a:ext cx="7023201" cy="157290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5D1B698-9119-4B43-AE35-FF62254BC736}"/>
              </a:ext>
            </a:extLst>
          </p:cNvPr>
          <p:cNvSpPr txBox="1"/>
          <p:nvPr/>
        </p:nvSpPr>
        <p:spPr>
          <a:xfrm>
            <a:off x="6229830" y="3244334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combine same relation item</a:t>
            </a:r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6F875F2-FC05-43AA-8281-FE3846C34605}"/>
              </a:ext>
            </a:extLst>
          </p:cNvPr>
          <p:cNvSpPr txBox="1"/>
          <p:nvPr/>
        </p:nvSpPr>
        <p:spPr>
          <a:xfrm>
            <a:off x="6229830" y="4390085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combine difference relation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97D4EDC-F178-4829-873B-724744B8AC9F}"/>
                  </a:ext>
                </a:extLst>
              </p:cNvPr>
              <p:cNvSpPr txBox="1"/>
              <p:nvPr/>
            </p:nvSpPr>
            <p:spPr>
              <a:xfrm>
                <a:off x="11624213" y="5697799"/>
                <a:ext cx="346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97D4EDC-F178-4829-873B-724744B8A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213" y="5697799"/>
                <a:ext cx="34667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0DF3DFE-AEB8-48BA-A7EF-D67725B9335B}"/>
                  </a:ext>
                </a:extLst>
              </p:cNvPr>
              <p:cNvSpPr txBox="1"/>
              <p:nvPr/>
            </p:nvSpPr>
            <p:spPr>
              <a:xfrm>
                <a:off x="8129131" y="5735600"/>
                <a:ext cx="346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B0DF3DFE-AEB8-48BA-A7EF-D67725B93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131" y="5735600"/>
                <a:ext cx="34667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FB8AF22F-DC19-4970-87D8-AB9C882C3A32}"/>
                  </a:ext>
                </a:extLst>
              </p:cNvPr>
              <p:cNvSpPr txBox="1"/>
              <p:nvPr/>
            </p:nvSpPr>
            <p:spPr>
              <a:xfrm>
                <a:off x="6367311" y="5735600"/>
                <a:ext cx="346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FB8AF22F-DC19-4970-87D8-AB9C882C3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11" y="5735600"/>
                <a:ext cx="34667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17">
                <a:extLst>
                  <a:ext uri="{FF2B5EF4-FFF2-40B4-BE49-F238E27FC236}">
                    <a16:creationId xmlns:a16="http://schemas.microsoft.com/office/drawing/2014/main" id="{B0DF3DFE-AEB8-48BA-A7EF-D67725B9335B}"/>
                  </a:ext>
                </a:extLst>
              </p:cNvPr>
              <p:cNvSpPr txBox="1"/>
              <p:nvPr/>
            </p:nvSpPr>
            <p:spPr>
              <a:xfrm>
                <a:off x="7222543" y="5735600"/>
                <a:ext cx="346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17">
                <a:extLst>
                  <a:ext uri="{FF2B5EF4-FFF2-40B4-BE49-F238E27FC236}">
                    <a16:creationId xmlns:a16="http://schemas.microsoft.com/office/drawing/2014/main" id="{B0DF3DFE-AEB8-48BA-A7EF-D67725B93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543" y="5735600"/>
                <a:ext cx="34667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0066BC7-7DEE-4C5C-A25C-2BA1059E21D4}"/>
                  </a:ext>
                </a:extLst>
              </p:cNvPr>
              <p:cNvSpPr txBox="1"/>
              <p:nvPr/>
            </p:nvSpPr>
            <p:spPr>
              <a:xfrm>
                <a:off x="8961056" y="5735600"/>
                <a:ext cx="346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0066BC7-7DEE-4C5C-A25C-2BA1059E2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056" y="5735600"/>
                <a:ext cx="34667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F0D403F-2007-43CB-86A0-3B3EF5795FB7}"/>
                  </a:ext>
                </a:extLst>
              </p:cNvPr>
              <p:cNvSpPr txBox="1"/>
              <p:nvPr/>
            </p:nvSpPr>
            <p:spPr>
              <a:xfrm>
                <a:off x="9858166" y="5735600"/>
                <a:ext cx="346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FF0D403F-2007-43CB-86A0-3B3EF5795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166" y="5735600"/>
                <a:ext cx="34667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2BEB1808-04D1-40DD-A332-3F5A8C71EA0D}"/>
                  </a:ext>
                </a:extLst>
              </p:cNvPr>
              <p:cNvSpPr txBox="1"/>
              <p:nvPr/>
            </p:nvSpPr>
            <p:spPr>
              <a:xfrm>
                <a:off x="10717625" y="5735600"/>
                <a:ext cx="346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2BEB1808-04D1-40DD-A332-3F5A8C71E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625" y="5735600"/>
                <a:ext cx="34667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0D5FD170-AE09-470D-BB57-11E4FB58CFA5}"/>
              </a:ext>
            </a:extLst>
          </p:cNvPr>
          <p:cNvSpPr/>
          <p:nvPr/>
        </p:nvSpPr>
        <p:spPr>
          <a:xfrm>
            <a:off x="7201636" y="5179865"/>
            <a:ext cx="4682586" cy="4540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82DE8F8-6BF8-44C6-8393-5BEF079D5EEA}"/>
              </a:ext>
            </a:extLst>
          </p:cNvPr>
          <p:cNvSpPr/>
          <p:nvPr/>
        </p:nvSpPr>
        <p:spPr>
          <a:xfrm>
            <a:off x="9726706" y="6358048"/>
            <a:ext cx="2244185" cy="38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F16E293A-0F28-48AF-90C1-FAC4E3D12C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5581" y="5589691"/>
            <a:ext cx="2800741" cy="419158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F0F8317E-4831-42B2-BBE2-855201FD53EB}"/>
              </a:ext>
            </a:extLst>
          </p:cNvPr>
          <p:cNvSpPr/>
          <p:nvPr/>
        </p:nvSpPr>
        <p:spPr>
          <a:xfrm>
            <a:off x="5168800" y="5466455"/>
            <a:ext cx="7023200" cy="1358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5444C54-189F-4CEE-A783-00C60A4C69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4267" y="5252005"/>
            <a:ext cx="2627993" cy="1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Dual Hierarchical Preference Contrastive Learning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contrastive learning loss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Dual contrastive learning loss:</a:t>
            </a:r>
          </a:p>
        </p:txBody>
      </p:sp>
      <p:sp>
        <p:nvSpPr>
          <p:cNvPr id="26" name="投影片編號版面配置區 25">
            <a:extLst>
              <a:ext uri="{FF2B5EF4-FFF2-40B4-BE49-F238E27FC236}">
                <a16:creationId xmlns:a16="http://schemas.microsoft.com/office/drawing/2014/main" id="{47DBFAA9-B085-4B8C-B229-C074AB63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7F5908-B97C-43C9-913F-8E824126A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71" y="2493237"/>
            <a:ext cx="8754697" cy="102884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F750373-C349-4432-A776-7C1F2B3A1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71" y="3630454"/>
            <a:ext cx="8697539" cy="99073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C96F1D6-AB46-4914-AD8F-5006C4CB8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661" y="5626980"/>
            <a:ext cx="2362530" cy="33342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2416E44-C10F-4B35-BBE4-E78AD7860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474" y="5275016"/>
            <a:ext cx="6135327" cy="10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Loss Function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FD9DEA7-B8E6-415F-BF77-0AA08C6E9487}"/>
              </a:ext>
            </a:extLst>
          </p:cNvPr>
          <p:cNvSpPr/>
          <p:nvPr/>
        </p:nvSpPr>
        <p:spPr>
          <a:xfrm>
            <a:off x="8331090" y="4115157"/>
            <a:ext cx="1258348" cy="670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51D38D0-8F03-4A3D-99A4-2E9AC8947E5C}"/>
              </a:ext>
            </a:extLst>
          </p:cNvPr>
          <p:cNvSpPr/>
          <p:nvPr/>
        </p:nvSpPr>
        <p:spPr>
          <a:xfrm>
            <a:off x="8960264" y="4785593"/>
            <a:ext cx="1258348" cy="1145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723E2940-822D-437B-ADE4-B4C87D76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E77DB34-E98C-4D43-9064-0A860E9F6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90" y="2141052"/>
            <a:ext cx="4484310" cy="10386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F706330-0267-4905-80F7-E91C44D15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0"/>
          <a:stretch/>
        </p:blipFill>
        <p:spPr>
          <a:xfrm>
            <a:off x="2114255" y="3344519"/>
            <a:ext cx="6730909" cy="50359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8E0A4B1-5CA4-4FAF-B8DD-508F75491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219" y="4347397"/>
            <a:ext cx="4563628" cy="595256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33216AC0-8765-4B87-B075-494C8C000F7B}"/>
              </a:ext>
            </a:extLst>
          </p:cNvPr>
          <p:cNvSpPr/>
          <p:nvPr/>
        </p:nvSpPr>
        <p:spPr>
          <a:xfrm>
            <a:off x="5441576" y="2483224"/>
            <a:ext cx="412377" cy="3765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1F1659B1-85B5-4A20-BE81-122738DA31D8}"/>
              </a:ext>
            </a:extLst>
          </p:cNvPr>
          <p:cNvSpPr/>
          <p:nvPr/>
        </p:nvSpPr>
        <p:spPr>
          <a:xfrm>
            <a:off x="6157674" y="2472093"/>
            <a:ext cx="485173" cy="3765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4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Data Set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six representative sub-datasets from Amazon dataset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Evaluation Metric	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Hit Rate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NDCG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BCB90DA-330F-4FA0-898F-6C93E3CF6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097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1" name="投影片編號版面配置區 30">
            <a:extLst>
              <a:ext uri="{FF2B5EF4-FFF2-40B4-BE49-F238E27FC236}">
                <a16:creationId xmlns:a16="http://schemas.microsoft.com/office/drawing/2014/main" id="{976EB6AB-A090-4052-B90D-DFD511EA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19</a:t>
            </a:fld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86F6FA5-8F76-456A-A4E5-F1FAA7CA0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194"/>
          <a:stretch/>
        </p:blipFill>
        <p:spPr>
          <a:xfrm>
            <a:off x="3010109" y="1776893"/>
            <a:ext cx="1860980" cy="454162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B86F6FA5-8F76-456A-A4E5-F1FAA7CA0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0" r="62436"/>
          <a:stretch/>
        </p:blipFill>
        <p:spPr>
          <a:xfrm>
            <a:off x="4984287" y="1776893"/>
            <a:ext cx="672761" cy="454162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B86F6FA5-8F76-456A-A4E5-F1FAA7CA0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91"/>
          <a:stretch/>
        </p:blipFill>
        <p:spPr>
          <a:xfrm>
            <a:off x="6674655" y="1776893"/>
            <a:ext cx="1967320" cy="454162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B86F6FA5-8F76-456A-A4E5-F1FAA7CA0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06" r="45280"/>
          <a:stretch/>
        </p:blipFill>
        <p:spPr>
          <a:xfrm>
            <a:off x="5770246" y="1776893"/>
            <a:ext cx="672762" cy="45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6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346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Introduction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Sequential Recommender Systems (SRSs)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Problems of the existing SRS methods 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framework improve aforementioned problems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Method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Experiment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2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Conclusion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D7D4CB-92A3-48D7-8800-A75F658E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46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Experiment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Ablation Experiments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HPM-S: HPM without SCEL module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SPM-O: replace the dual transformer structure with a single transformer.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HPM-C: HPM without DCL.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2017D1E6-61EA-47DA-80E7-2EBBC6FBE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35F99B8-8A7C-43F3-8C5F-2C3B6AF263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437" b="52583"/>
          <a:stretch/>
        </p:blipFill>
        <p:spPr>
          <a:xfrm>
            <a:off x="1823682" y="4190267"/>
            <a:ext cx="3178623" cy="205940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6AAFA8C-922E-46E4-B10A-7DFBD26D0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707" y="4153653"/>
            <a:ext cx="3220348" cy="2059407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97F11649-43AC-480A-8576-EC25E44C73BB}"/>
              </a:ext>
            </a:extLst>
          </p:cNvPr>
          <p:cNvSpPr txBox="1"/>
          <p:nvPr/>
        </p:nvSpPr>
        <p:spPr>
          <a:xfrm>
            <a:off x="2984612" y="6213060"/>
            <a:ext cx="856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Beauty</a:t>
            </a:r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6A35C2A-3A12-46F4-A3AA-2ADD2428D47A}"/>
              </a:ext>
            </a:extLst>
          </p:cNvPr>
          <p:cNvSpPr txBox="1"/>
          <p:nvPr/>
        </p:nvSpPr>
        <p:spPr>
          <a:xfrm>
            <a:off x="6938029" y="6245621"/>
            <a:ext cx="8339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Sports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9962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Conclusion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605362" cy="44039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novel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dual-transformer module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and a novel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dual contrastive learning scheme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to learn users’ low- and high-level preferences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novel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semantics-enhanced context embedding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module 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to generate more informative context embedding</a:t>
            </a:r>
          </a:p>
          <a:p>
            <a:pPr marL="201168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B35C7DE-851C-42B3-A0E2-51F5B3D4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286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Sequential Recommender Systems (SRSs)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use sequence of historical user-item interactions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predict the next item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C3850161-EB85-4395-9B28-58EE49E3F5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" t="1187" b="-1"/>
          <a:stretch/>
        </p:blipFill>
        <p:spPr>
          <a:xfrm>
            <a:off x="1803400" y="4509274"/>
            <a:ext cx="8401858" cy="145655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AB5A2A61-3799-4ED1-A033-403A34FA4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258" y="5086025"/>
            <a:ext cx="666843" cy="590632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87BCDC67-D08C-4F02-9BCE-1B42F2785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085" y="5000288"/>
            <a:ext cx="619211" cy="762106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CFE6D56F-398F-4AD1-AB9F-A38145317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178" y="4526711"/>
            <a:ext cx="1047769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4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Problems of the existing SRS methods 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overlooking the informative high-level signals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limited and sparse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data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without consider semantic relations between items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4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3AFB443-3C4A-4B96-8012-4BAC55073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71" y="3956421"/>
            <a:ext cx="9856449" cy="261497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4D869BF-CDB8-4406-987B-7596EFDA1B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" t="1187" b="-1"/>
          <a:stretch/>
        </p:blipFill>
        <p:spPr>
          <a:xfrm>
            <a:off x="3522132" y="4132172"/>
            <a:ext cx="7338861" cy="127226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0CB5D10-1504-43B5-9C84-CA74A627A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08" y="4418337"/>
            <a:ext cx="1047769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Problems of the existing SRS methods 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overlooking the informative high-level signals</a:t>
            </a: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limited and sparse</a:t>
            </a: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data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without consider semantic relations between items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3AFB443-3C4A-4B96-8012-4BAC55073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71" y="3956421"/>
            <a:ext cx="9856449" cy="26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3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66587" cy="1450757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 framework improve aforementioned problems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Hierarchical Preference modeling (HPM)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overlooking the informative high-level signals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Dual-Transformer (DT) module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limited and sparse data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Dual-Contrastive Learning (DCL) scheme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without consider semantic relations between items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Semantics-enhanced Context Embedding Learning (SCEL) module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4496CD-10DC-44EB-9D66-B32E80F1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335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CD716A24-37AC-4161-8EB3-EECD91C3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93" y="1770830"/>
            <a:ext cx="8796429" cy="510432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90388" cy="1450757"/>
          </a:xfrm>
        </p:spPr>
        <p:txBody>
          <a:bodyPr>
            <a:no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 —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Hierarchical Preference Modeling (HPM)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4204C8-684A-4E47-808D-1204B7E6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ECBD95D-1F65-4230-9F34-E13143F710E1}"/>
              </a:ext>
            </a:extLst>
          </p:cNvPr>
          <p:cNvSpPr/>
          <p:nvPr/>
        </p:nvSpPr>
        <p:spPr>
          <a:xfrm>
            <a:off x="1204792" y="3250928"/>
            <a:ext cx="4012667" cy="6842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A346F7D-F790-44B6-B34F-AB464E094819}"/>
              </a:ext>
            </a:extLst>
          </p:cNvPr>
          <p:cNvSpPr/>
          <p:nvPr/>
        </p:nvSpPr>
        <p:spPr>
          <a:xfrm>
            <a:off x="6723528" y="1770830"/>
            <a:ext cx="3277694" cy="5104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FE021F2-6C0C-4572-BDB9-6BA3F6D169CD}"/>
              </a:ext>
            </a:extLst>
          </p:cNvPr>
          <p:cNvSpPr/>
          <p:nvPr/>
        </p:nvSpPr>
        <p:spPr>
          <a:xfrm>
            <a:off x="6696020" y="1785198"/>
            <a:ext cx="3277694" cy="50397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E512BA48-6377-4E53-8A13-D984DF129AAD}"/>
              </a:ext>
            </a:extLst>
          </p:cNvPr>
          <p:cNvSpPr/>
          <p:nvPr/>
        </p:nvSpPr>
        <p:spPr>
          <a:xfrm>
            <a:off x="1159357" y="4542639"/>
            <a:ext cx="5564172" cy="190032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8613B74-A315-4749-AADB-329BCA6B1B64}"/>
              </a:ext>
            </a:extLst>
          </p:cNvPr>
          <p:cNvSpPr/>
          <p:nvPr/>
        </p:nvSpPr>
        <p:spPr>
          <a:xfrm>
            <a:off x="1204791" y="1812264"/>
            <a:ext cx="5518737" cy="503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A1F1510-CC67-4140-B7BD-4E1F7C931C88}"/>
              </a:ext>
            </a:extLst>
          </p:cNvPr>
          <p:cNvSpPr/>
          <p:nvPr/>
        </p:nvSpPr>
        <p:spPr>
          <a:xfrm>
            <a:off x="5262895" y="3230080"/>
            <a:ext cx="1460633" cy="7218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2AB3FF2-D472-40E0-A37D-F84D06D97F2E}"/>
              </a:ext>
            </a:extLst>
          </p:cNvPr>
          <p:cNvSpPr/>
          <p:nvPr/>
        </p:nvSpPr>
        <p:spPr>
          <a:xfrm>
            <a:off x="1177285" y="3959604"/>
            <a:ext cx="5518736" cy="5739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8613B74-A315-4749-AADB-329BCA6B1B64}"/>
              </a:ext>
            </a:extLst>
          </p:cNvPr>
          <p:cNvSpPr/>
          <p:nvPr/>
        </p:nvSpPr>
        <p:spPr>
          <a:xfrm>
            <a:off x="1204793" y="2325619"/>
            <a:ext cx="5518736" cy="8918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677CE0E-90D1-42F3-B90B-C23072355DDC}"/>
              </a:ext>
            </a:extLst>
          </p:cNvPr>
          <p:cNvSpPr/>
          <p:nvPr/>
        </p:nvSpPr>
        <p:spPr>
          <a:xfrm>
            <a:off x="2115671" y="2373726"/>
            <a:ext cx="1330164" cy="371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7711E20-EB9A-41EE-B345-E65D92A90B96}"/>
              </a:ext>
            </a:extLst>
          </p:cNvPr>
          <p:cNvSpPr/>
          <p:nvPr/>
        </p:nvSpPr>
        <p:spPr>
          <a:xfrm>
            <a:off x="5136777" y="2373725"/>
            <a:ext cx="1330164" cy="371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1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7" grpId="0" animBg="1"/>
      <p:bldP spid="16" grpId="0" animBg="1"/>
      <p:bldP spid="11" grpId="0" animBg="1"/>
      <p:bldP spid="11" grpId="1" animBg="1"/>
      <p:bldP spid="10" grpId="0" animBg="1"/>
      <p:bldP spid="10" grpId="1" animBg="1"/>
      <p:bldP spid="15" grpId="0" animBg="1"/>
      <p:bldP spid="9" grpId="0" animBg="1"/>
      <p:bldP spid="9" grpId="1" animBg="1"/>
      <p:bldP spid="8" grpId="0" animBg="1"/>
      <p:bldP spid="8" grpId="1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CD716A24-37AC-4161-8EB3-EECD91C3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93" y="1770830"/>
            <a:ext cx="8796429" cy="510432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90388" cy="1450757"/>
          </a:xfrm>
        </p:spPr>
        <p:txBody>
          <a:bodyPr>
            <a:noAutofit/>
          </a:bodyPr>
          <a:lstStyle/>
          <a:p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Method —</a:t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Hierarchical Preference Modeling (HPM)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85363C-D5F0-48FA-AC2F-589019725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TW" sz="2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7DBEB6A-F64B-403B-A447-CA87949C5C5C}"/>
              </a:ext>
            </a:extLst>
          </p:cNvPr>
          <p:cNvSpPr txBox="1"/>
          <p:nvPr/>
        </p:nvSpPr>
        <p:spPr>
          <a:xfrm>
            <a:off x="10108734" y="2315361"/>
            <a:ext cx="1140292" cy="164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F4204C8-684A-4E47-808D-1204B7E6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194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5B97DD1-6315-47D7-A051-A7259729543C}"/>
              </a:ext>
            </a:extLst>
          </p:cNvPr>
          <p:cNvSpPr/>
          <p:nvPr/>
        </p:nvSpPr>
        <p:spPr>
          <a:xfrm>
            <a:off x="807859" y="1845734"/>
            <a:ext cx="10637241" cy="4429231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E24E86E-D71A-4351-BEBE-4F09E68B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Problem Formulation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637241" cy="361377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predict the next item 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of user	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use sequential recommendation dataset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= {</m:t>
                    </m:r>
                    <m:sSub>
                      <m:sSub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…,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…,</m:t>
                    </m:r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=&lt;</m:t>
                    </m:r>
                    <m:sSub>
                      <m:sSubPr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means the unique sequence for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sz="24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means the context information for 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zh-TW" alt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 {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zh-TW" alt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 {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,    </a:t>
                </a:r>
                <a:r>
                  <a:rPr lang="en-US" altLang="zh-TW" sz="2200" dirty="0">
                    <a:solidFill>
                      <a:schemeClr val="tx1"/>
                    </a:solidFill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zh-TW" alt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zh-TW" alt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= {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item ID sequence           ,    item category sequence,   timestamp sequence</a:t>
                </a:r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endParaRPr lang="en-US" altLang="zh-TW" sz="2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485363C-D5F0-48FA-AC2F-589019725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637241" cy="3613771"/>
              </a:xfrm>
              <a:blipFill>
                <a:blip r:embed="rId2"/>
                <a:stretch>
                  <a:fillRect l="-1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C6D7F2-5C89-4395-BAB3-10F167F4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9F0D-3A1A-4850-A36F-E3B63A7CC30A}" type="slidenum">
              <a:rPr lang="zh-TW" altLang="en-US" smtClean="0"/>
              <a:t>9</a:t>
            </a:fld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03CB80E-5492-4882-934D-EF6F1E4E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719" y="5254727"/>
            <a:ext cx="4364304" cy="14337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D45A343-4E85-4BE5-A3CA-B788E5A85141}"/>
                  </a:ext>
                </a:extLst>
              </p:cNvPr>
              <p:cNvSpPr txBox="1"/>
              <p:nvPr/>
            </p:nvSpPr>
            <p:spPr>
              <a:xfrm>
                <a:off x="1938867" y="5567879"/>
                <a:ext cx="91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DD45A343-4E85-4BE5-A3CA-B788E5A85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67" y="5567879"/>
                <a:ext cx="9144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B23E1F69-1A3E-45DC-9C51-5608423922F1}"/>
              </a:ext>
            </a:extLst>
          </p:cNvPr>
          <p:cNvSpPr/>
          <p:nvPr/>
        </p:nvSpPr>
        <p:spPr>
          <a:xfrm>
            <a:off x="2396067" y="6112933"/>
            <a:ext cx="287866" cy="162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3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10649</TotalTime>
  <Words>576</Words>
  <Application>Microsoft Office PowerPoint</Application>
  <PresentationFormat>寬螢幕</PresentationFormat>
  <Paragraphs>131</Paragraphs>
  <Slides>21</Slides>
  <Notes>0</Notes>
  <HiddenSlides>2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微軟正黑體</vt:lpstr>
      <vt:lpstr>Calibri</vt:lpstr>
      <vt:lpstr>Calibri Light</vt:lpstr>
      <vt:lpstr>Cambria Math</vt:lpstr>
      <vt:lpstr>Times New Roman</vt:lpstr>
      <vt:lpstr>Wingdings</vt:lpstr>
      <vt:lpstr>回顧</vt:lpstr>
      <vt:lpstr>Dual Contrastive Transformer for Hierarchical Preference Modeling in Sequential Recommendation</vt:lpstr>
      <vt:lpstr>Outline</vt:lpstr>
      <vt:lpstr>Sequential Recommender Systems (SRSs)</vt:lpstr>
      <vt:lpstr>Problems of the existing SRS methods </vt:lpstr>
      <vt:lpstr>Problems of the existing SRS methods </vt:lpstr>
      <vt:lpstr>A framework improve aforementioned problems</vt:lpstr>
      <vt:lpstr>Method — Hierarchical Preference Modeling (HPM)</vt:lpstr>
      <vt:lpstr>Method — Hierarchical Preference Modeling (HPM)</vt:lpstr>
      <vt:lpstr>Problem Formulation</vt:lpstr>
      <vt:lpstr>Embedding Layers</vt:lpstr>
      <vt:lpstr>Dual Transformer Module</vt:lpstr>
      <vt:lpstr>Semantics-enhanced Context Embedding Learning</vt:lpstr>
      <vt:lpstr>Relation Graph</vt:lpstr>
      <vt:lpstr>Temporal Kernel Function</vt:lpstr>
      <vt:lpstr>Temporal Kernel Function</vt:lpstr>
      <vt:lpstr>Dual Hierarchical Preference Contrastive Learning</vt:lpstr>
      <vt:lpstr>Loss Function</vt:lpstr>
      <vt:lpstr>Experiment</vt:lpstr>
      <vt:lpstr>Experiment</vt:lpstr>
      <vt:lpstr>Experiment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youn</dc:creator>
  <cp:lastModifiedBy>KDD</cp:lastModifiedBy>
  <cp:revision>145</cp:revision>
  <dcterms:created xsi:type="dcterms:W3CDTF">2023-03-18T19:54:23Z</dcterms:created>
  <dcterms:modified xsi:type="dcterms:W3CDTF">2023-09-04T06:26:51Z</dcterms:modified>
</cp:coreProperties>
</file>